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Economica"/>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italic.fntdata"/><Relationship Id="rId22" Type="http://schemas.openxmlformats.org/officeDocument/2006/relationships/font" Target="fonts/OpenSans-regular.fntdata"/><Relationship Id="rId21" Type="http://schemas.openxmlformats.org/officeDocument/2006/relationships/font" Target="fonts/Economica-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Economica-bold.fntdata"/><Relationship Id="rId18" Type="http://schemas.openxmlformats.org/officeDocument/2006/relationships/font" Target="fonts/Economic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7249acd7e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249acd7e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249acd7e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249acd7e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220d8fd2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220d8fd2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1ea1eb1e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1ea1eb1e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1ea1eb1e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1ea1eb1e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1ea1eb1e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1ea1eb1e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249acd7e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249acd7e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1ea1eb1e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1ea1eb1e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1ea1eb1e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1ea1eb1e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249acd7e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249acd7e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71ea1eb1e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1ea1eb1e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L’importance de la romanité en Gaule</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Les Vestiges Gallo-Romains</a:t>
            </a:r>
            <a:endParaRPr/>
          </a:p>
        </p:txBody>
      </p:sp>
      <p:sp>
        <p:nvSpPr>
          <p:cNvPr id="64" name="Google Shape;64;p13"/>
          <p:cNvSpPr txBox="1"/>
          <p:nvPr/>
        </p:nvSpPr>
        <p:spPr>
          <a:xfrm>
            <a:off x="83525" y="83525"/>
            <a:ext cx="1900200" cy="3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Economica"/>
                <a:ea typeface="Economica"/>
                <a:cs typeface="Economica"/>
                <a:sym typeface="Economica"/>
              </a:rPr>
              <a:t>Naïg Lacour 4°6</a:t>
            </a:r>
            <a:endParaRPr>
              <a:latin typeface="Economica"/>
              <a:ea typeface="Economica"/>
              <a:cs typeface="Economica"/>
              <a:sym typeface="Economic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Des Thermes (suite)</a:t>
            </a:r>
            <a:endParaRPr/>
          </a:p>
        </p:txBody>
      </p:sp>
      <p:sp>
        <p:nvSpPr>
          <p:cNvPr id="130" name="Google Shape;130;p22"/>
          <p:cNvSpPr txBox="1"/>
          <p:nvPr>
            <p:ph idx="1" type="body"/>
          </p:nvPr>
        </p:nvSpPr>
        <p:spPr>
          <a:xfrm>
            <a:off x="311700" y="758900"/>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200"/>
              <a:t>  Les murs des thermes sont faits d’alternance de moellons de calcaire et d’assise de briques horizontale. Les thermes sont connus pour avoir trois types de bains différents : le frigidarium où l’eau est très froide, la natatio où l’eau est à température ambiante et enfin le caldarium  où l’eau est fortement chauffée par un système d'hypocauste. </a:t>
            </a:r>
            <a:endParaRPr sz="1200"/>
          </a:p>
          <a:p>
            <a:pPr indent="0" lvl="0" marL="0" rtl="0" algn="l">
              <a:spcBef>
                <a:spcPts val="1600"/>
              </a:spcBef>
              <a:spcAft>
                <a:spcPts val="0"/>
              </a:spcAft>
              <a:buNone/>
            </a:pPr>
            <a:r>
              <a:rPr lang="fr" sz="1200"/>
              <a:t>Dans certaines pièces, les chercheurs ont aussi découvert des résidus d'enduits peints qui devaient sans doute servir pour la décoration. L’enduit peint est fait de chaux, de sable et de pigments venant de matériaux minéraux afin de donner une couleur. </a:t>
            </a:r>
            <a:endParaRPr sz="1200"/>
          </a:p>
          <a:p>
            <a:pPr indent="0" lvl="0" marL="0" rtl="0" algn="l">
              <a:spcBef>
                <a:spcPts val="1600"/>
              </a:spcBef>
              <a:spcAft>
                <a:spcPts val="0"/>
              </a:spcAft>
              <a:buNone/>
            </a:pPr>
            <a:r>
              <a:rPr lang="fr" sz="1200"/>
              <a:t>Certaines pièces sont bien conservées, et l’on peut observer que certaines font 14m de hauteur et que d’autres contiennent des piscines de 60cm de profondeur. </a:t>
            </a:r>
            <a:endParaRPr sz="1200"/>
          </a:p>
          <a:p>
            <a:pPr indent="0" lvl="0" marL="0" rtl="0" algn="l">
              <a:spcBef>
                <a:spcPts val="1600"/>
              </a:spcBef>
              <a:spcAft>
                <a:spcPts val="0"/>
              </a:spcAft>
              <a:buClr>
                <a:schemeClr val="dk1"/>
              </a:buClr>
              <a:buSzPts val="1100"/>
              <a:buFont typeface="Arial"/>
              <a:buNone/>
            </a:pPr>
            <a:r>
              <a:t/>
            </a:r>
            <a:endParaRPr sz="1200"/>
          </a:p>
          <a:p>
            <a:pPr indent="0" lvl="0" marL="0" rtl="0" algn="l">
              <a:spcBef>
                <a:spcPts val="1600"/>
              </a:spcBef>
              <a:spcAft>
                <a:spcPts val="1600"/>
              </a:spcAft>
              <a:buNone/>
            </a:pPr>
            <a:r>
              <a:t/>
            </a:r>
            <a:endParaRPr/>
          </a:p>
        </p:txBody>
      </p:sp>
      <p:pic>
        <p:nvPicPr>
          <p:cNvPr id="131" name="Google Shape;131;p22"/>
          <p:cNvPicPr preferRelativeResize="0"/>
          <p:nvPr/>
        </p:nvPicPr>
        <p:blipFill>
          <a:blip r:embed="rId3">
            <a:alphaModFix/>
          </a:blip>
          <a:stretch>
            <a:fillRect/>
          </a:stretch>
        </p:blipFill>
        <p:spPr>
          <a:xfrm>
            <a:off x="268075" y="3024725"/>
            <a:ext cx="2696924" cy="2021350"/>
          </a:xfrm>
          <a:prstGeom prst="rect">
            <a:avLst/>
          </a:prstGeom>
          <a:noFill/>
          <a:ln>
            <a:noFill/>
          </a:ln>
        </p:spPr>
      </p:pic>
      <p:pic>
        <p:nvPicPr>
          <p:cNvPr id="132" name="Google Shape;132;p22"/>
          <p:cNvPicPr preferRelativeResize="0"/>
          <p:nvPr/>
        </p:nvPicPr>
        <p:blipFill>
          <a:blip r:embed="rId4">
            <a:alphaModFix/>
          </a:blip>
          <a:stretch>
            <a:fillRect/>
          </a:stretch>
        </p:blipFill>
        <p:spPr>
          <a:xfrm>
            <a:off x="3053525" y="3024725"/>
            <a:ext cx="2687966" cy="2021350"/>
          </a:xfrm>
          <a:prstGeom prst="rect">
            <a:avLst/>
          </a:prstGeom>
          <a:noFill/>
          <a:ln>
            <a:noFill/>
          </a:ln>
        </p:spPr>
      </p:pic>
      <p:pic>
        <p:nvPicPr>
          <p:cNvPr id="133" name="Google Shape;133;p22"/>
          <p:cNvPicPr preferRelativeResize="0"/>
          <p:nvPr/>
        </p:nvPicPr>
        <p:blipFill>
          <a:blip r:embed="rId5">
            <a:alphaModFix/>
          </a:blip>
          <a:stretch>
            <a:fillRect/>
          </a:stretch>
        </p:blipFill>
        <p:spPr>
          <a:xfrm>
            <a:off x="5830025" y="3024727"/>
            <a:ext cx="2903597" cy="2021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175763" y="292657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Les</a:t>
            </a:r>
            <a:endParaRPr/>
          </a:p>
          <a:p>
            <a:pPr indent="0" lvl="0" marL="0" rtl="0" algn="l">
              <a:spcBef>
                <a:spcPts val="0"/>
              </a:spcBef>
              <a:spcAft>
                <a:spcPts val="0"/>
              </a:spcAft>
              <a:buNone/>
            </a:pPr>
            <a:r>
              <a:rPr lang="fr"/>
              <a:t>monuments</a:t>
            </a:r>
            <a:endParaRPr/>
          </a:p>
          <a:p>
            <a:pPr indent="0" lvl="0" marL="0" rtl="0" algn="l">
              <a:spcBef>
                <a:spcPts val="0"/>
              </a:spcBef>
              <a:spcAft>
                <a:spcPts val="0"/>
              </a:spcAft>
              <a:buNone/>
            </a:pPr>
            <a:r>
              <a:rPr lang="fr"/>
              <a:t>placés </a:t>
            </a:r>
            <a:endParaRPr/>
          </a:p>
          <a:p>
            <a:pPr indent="0" lvl="0" marL="0" rtl="0" algn="l">
              <a:spcBef>
                <a:spcPts val="0"/>
              </a:spcBef>
              <a:spcAft>
                <a:spcPts val="0"/>
              </a:spcAft>
              <a:buNone/>
            </a:pPr>
            <a:r>
              <a:rPr lang="fr"/>
              <a:t>sur une</a:t>
            </a:r>
            <a:endParaRPr/>
          </a:p>
          <a:p>
            <a:pPr indent="0" lvl="0" marL="0" rtl="0" algn="l">
              <a:spcBef>
                <a:spcPts val="0"/>
              </a:spcBef>
              <a:spcAft>
                <a:spcPts val="0"/>
              </a:spcAft>
              <a:buNone/>
            </a:pPr>
            <a:r>
              <a:rPr lang="fr"/>
              <a:t>carte</a:t>
            </a:r>
            <a:endParaRPr/>
          </a:p>
        </p:txBody>
      </p:sp>
      <p:sp>
        <p:nvSpPr>
          <p:cNvPr id="139" name="Google Shape;139;p23"/>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0" name="Google Shape;140;p23"/>
          <p:cNvPicPr preferRelativeResize="0"/>
          <p:nvPr/>
        </p:nvPicPr>
        <p:blipFill>
          <a:blip r:embed="rId3">
            <a:alphaModFix/>
          </a:blip>
          <a:stretch>
            <a:fillRect/>
          </a:stretch>
        </p:blipFill>
        <p:spPr>
          <a:xfrm>
            <a:off x="2478325" y="3825"/>
            <a:ext cx="4934150" cy="5067525"/>
          </a:xfrm>
          <a:prstGeom prst="rect">
            <a:avLst/>
          </a:prstGeom>
          <a:noFill/>
          <a:ln>
            <a:noFill/>
          </a:ln>
        </p:spPr>
      </p:pic>
      <p:sp>
        <p:nvSpPr>
          <p:cNvPr id="141" name="Google Shape;141;p23"/>
          <p:cNvSpPr txBox="1"/>
          <p:nvPr/>
        </p:nvSpPr>
        <p:spPr>
          <a:xfrm>
            <a:off x="4906150" y="1336450"/>
            <a:ext cx="1426800" cy="452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Open Sans"/>
              <a:buChar char="●"/>
            </a:pPr>
            <a:r>
              <a:rPr lang="fr">
                <a:solidFill>
                  <a:srgbClr val="FFFFFF"/>
                </a:solidFill>
                <a:latin typeface="Open Sans"/>
                <a:ea typeface="Open Sans"/>
                <a:cs typeface="Open Sans"/>
                <a:sym typeface="Open Sans"/>
              </a:rPr>
              <a:t>Thermes de Cluny</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rPr lang="fr">
                <a:solidFill>
                  <a:srgbClr val="FFFFFF"/>
                </a:solidFill>
                <a:latin typeface="Open Sans"/>
                <a:ea typeface="Open Sans"/>
                <a:cs typeface="Open Sans"/>
                <a:sym typeface="Open Sans"/>
              </a:rPr>
              <a:t>(Paris)</a:t>
            </a:r>
            <a:endParaRPr>
              <a:solidFill>
                <a:srgbClr val="FFFFFF"/>
              </a:solidFill>
              <a:latin typeface="Open Sans"/>
              <a:ea typeface="Open Sans"/>
              <a:cs typeface="Open Sans"/>
              <a:sym typeface="Open Sans"/>
            </a:endParaRPr>
          </a:p>
        </p:txBody>
      </p:sp>
      <p:sp>
        <p:nvSpPr>
          <p:cNvPr id="142" name="Google Shape;142;p23"/>
          <p:cNvSpPr txBox="1"/>
          <p:nvPr/>
        </p:nvSpPr>
        <p:spPr>
          <a:xfrm>
            <a:off x="4983450" y="4176075"/>
            <a:ext cx="1872300" cy="480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Open Sans"/>
              <a:buChar char="●"/>
            </a:pPr>
            <a:r>
              <a:rPr lang="fr">
                <a:solidFill>
                  <a:srgbClr val="FFFFFF"/>
                </a:solidFill>
                <a:latin typeface="Open Sans"/>
                <a:ea typeface="Open Sans"/>
                <a:cs typeface="Open Sans"/>
                <a:sym typeface="Open Sans"/>
              </a:rPr>
              <a:t>L’aqueduc du Traversan</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rPr lang="fr">
                <a:solidFill>
                  <a:srgbClr val="FFFFFF"/>
                </a:solidFill>
                <a:latin typeface="Open Sans"/>
                <a:ea typeface="Open Sans"/>
                <a:cs typeface="Open Sans"/>
                <a:sym typeface="Open Sans"/>
              </a:rPr>
              <a:t>(Narbonnes)</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t/>
            </a:r>
            <a:endParaRPr>
              <a:solidFill>
                <a:srgbClr val="FFFFFF"/>
              </a:solidFill>
              <a:latin typeface="Open Sans"/>
              <a:ea typeface="Open Sans"/>
              <a:cs typeface="Open Sans"/>
              <a:sym typeface="Open Sans"/>
            </a:endParaRPr>
          </a:p>
        </p:txBody>
      </p:sp>
      <p:sp>
        <p:nvSpPr>
          <p:cNvPr id="143" name="Google Shape;143;p23"/>
          <p:cNvSpPr txBox="1"/>
          <p:nvPr/>
        </p:nvSpPr>
        <p:spPr>
          <a:xfrm>
            <a:off x="3890700" y="2804800"/>
            <a:ext cx="1593900" cy="438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Open Sans"/>
              <a:buChar char="●"/>
            </a:pPr>
            <a:r>
              <a:rPr lang="fr">
                <a:solidFill>
                  <a:srgbClr val="FFFFFF"/>
                </a:solidFill>
                <a:latin typeface="Open Sans"/>
                <a:ea typeface="Open Sans"/>
                <a:cs typeface="Open Sans"/>
                <a:sym typeface="Open Sans"/>
              </a:rPr>
              <a:t>Arène de Saintes</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rPr lang="fr">
                <a:solidFill>
                  <a:srgbClr val="FFFFFF"/>
                </a:solidFill>
                <a:latin typeface="Open Sans"/>
                <a:ea typeface="Open Sans"/>
                <a:cs typeface="Open Sans"/>
                <a:sym typeface="Open Sans"/>
              </a:rPr>
              <a:t>(Saintes)</a:t>
            </a:r>
            <a:endParaRPr>
              <a:solidFill>
                <a:srgbClr val="FFFFFF"/>
              </a:solidFill>
              <a:latin typeface="Open Sans"/>
              <a:ea typeface="Open Sans"/>
              <a:cs typeface="Open Sans"/>
              <a:sym typeface="Open Sans"/>
            </a:endParaRPr>
          </a:p>
        </p:txBody>
      </p:sp>
      <p:sp>
        <p:nvSpPr>
          <p:cNvPr id="144" name="Google Shape;144;p23"/>
          <p:cNvSpPr txBox="1"/>
          <p:nvPr/>
        </p:nvSpPr>
        <p:spPr>
          <a:xfrm>
            <a:off x="5609825" y="2296825"/>
            <a:ext cx="1566000" cy="438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Open Sans"/>
              <a:buChar char="●"/>
            </a:pPr>
            <a:r>
              <a:rPr lang="fr">
                <a:solidFill>
                  <a:srgbClr val="FFFFFF"/>
                </a:solidFill>
                <a:latin typeface="Open Sans"/>
                <a:ea typeface="Open Sans"/>
                <a:cs typeface="Open Sans"/>
                <a:sym typeface="Open Sans"/>
              </a:rPr>
              <a:t>La Porte Noire</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rPr lang="fr">
                <a:solidFill>
                  <a:srgbClr val="FFFFFF"/>
                </a:solidFill>
                <a:latin typeface="Open Sans"/>
                <a:ea typeface="Open Sans"/>
                <a:cs typeface="Open Sans"/>
                <a:sym typeface="Open Sans"/>
              </a:rPr>
              <a:t>(Besançon)</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t/>
            </a:r>
            <a:endParaRPr>
              <a:solidFill>
                <a:srgbClr val="FFFFFF"/>
              </a:solidFill>
              <a:latin typeface="Open Sans"/>
              <a:ea typeface="Open Sans"/>
              <a:cs typeface="Open Sans"/>
              <a:sym typeface="Open Sans"/>
            </a:endParaRPr>
          </a:p>
        </p:txBody>
      </p:sp>
      <p:sp>
        <p:nvSpPr>
          <p:cNvPr id="145" name="Google Shape;145;p23"/>
          <p:cNvSpPr txBox="1"/>
          <p:nvPr/>
        </p:nvSpPr>
        <p:spPr>
          <a:xfrm>
            <a:off x="5909075" y="3243400"/>
            <a:ext cx="1705200" cy="675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Open Sans"/>
              <a:buChar char="●"/>
            </a:pPr>
            <a:r>
              <a:rPr lang="fr">
                <a:solidFill>
                  <a:srgbClr val="FFFFFF"/>
                </a:solidFill>
                <a:latin typeface="Open Sans"/>
                <a:ea typeface="Open Sans"/>
                <a:cs typeface="Open Sans"/>
                <a:sym typeface="Open Sans"/>
              </a:rPr>
              <a:t>Théâtre de Fourvière</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rPr lang="fr">
                <a:solidFill>
                  <a:srgbClr val="FFFFFF"/>
                </a:solidFill>
                <a:latin typeface="Open Sans"/>
                <a:ea typeface="Open Sans"/>
                <a:cs typeface="Open Sans"/>
                <a:sym typeface="Open Sans"/>
              </a:rPr>
              <a:t>(Lyon)</a:t>
            </a:r>
            <a:endParaRPr>
              <a:solidFill>
                <a:srgbClr val="FFFFF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Sites Visités </a:t>
            </a:r>
            <a:endParaRPr/>
          </a:p>
        </p:txBody>
      </p:sp>
      <p:sp>
        <p:nvSpPr>
          <p:cNvPr id="151" name="Google Shape;151;p2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200"/>
              <a:t>Afin de trouver ces informations, j’ai visité les sites internets suivants : </a:t>
            </a:r>
            <a:endParaRPr sz="1200"/>
          </a:p>
          <a:p>
            <a:pPr indent="-304800" lvl="0" marL="457200" rtl="0" algn="l">
              <a:spcBef>
                <a:spcPts val="1600"/>
              </a:spcBef>
              <a:spcAft>
                <a:spcPts val="0"/>
              </a:spcAft>
              <a:buSzPts val="1200"/>
              <a:buChar char="●"/>
            </a:pPr>
            <a:r>
              <a:rPr lang="fr" sz="1200"/>
              <a:t>www.persea.fr</a:t>
            </a:r>
            <a:endParaRPr sz="1200"/>
          </a:p>
          <a:p>
            <a:pPr indent="-304800" lvl="0" marL="457200" rtl="0" algn="l">
              <a:spcBef>
                <a:spcPts val="0"/>
              </a:spcBef>
              <a:spcAft>
                <a:spcPts val="0"/>
              </a:spcAft>
              <a:buSzPts val="1200"/>
              <a:buChar char="●"/>
            </a:pPr>
            <a:r>
              <a:rPr lang="fr" sz="1200"/>
              <a:t>www.mediolanum-santonum.fr</a:t>
            </a:r>
            <a:endParaRPr sz="1200"/>
          </a:p>
          <a:p>
            <a:pPr indent="-304800" lvl="0" marL="457200" rtl="0" algn="l">
              <a:spcBef>
                <a:spcPts val="0"/>
              </a:spcBef>
              <a:spcAft>
                <a:spcPts val="0"/>
              </a:spcAft>
              <a:buSzPts val="1200"/>
              <a:buChar char="●"/>
            </a:pPr>
            <a:r>
              <a:rPr lang="fr" sz="1200"/>
              <a:t>www.wikipédia.org</a:t>
            </a:r>
            <a:endParaRPr sz="1200"/>
          </a:p>
          <a:p>
            <a:pPr indent="-304800" lvl="0" marL="457200" rtl="0" algn="l">
              <a:spcBef>
                <a:spcPts val="0"/>
              </a:spcBef>
              <a:spcAft>
                <a:spcPts val="0"/>
              </a:spcAft>
              <a:buSzPts val="1200"/>
              <a:buChar char="●"/>
            </a:pPr>
            <a:r>
              <a:rPr lang="fr" sz="1200"/>
              <a:t>www.musee-moyenage.fr</a:t>
            </a:r>
            <a:endParaRPr sz="1200"/>
          </a:p>
          <a:p>
            <a:pPr indent="-304800" lvl="0" marL="457200" rtl="0" algn="l">
              <a:spcBef>
                <a:spcPts val="0"/>
              </a:spcBef>
              <a:spcAft>
                <a:spcPts val="0"/>
              </a:spcAft>
              <a:buSzPts val="1200"/>
              <a:buChar char="●"/>
            </a:pPr>
            <a:r>
              <a:rPr lang="fr" sz="1200"/>
              <a:t>www.pariszigzag.fr</a:t>
            </a:r>
            <a:endParaRPr sz="1200"/>
          </a:p>
          <a:p>
            <a:pPr indent="0" lvl="0" marL="45720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rPr lang="fr" sz="1200"/>
              <a:t>Je vous remercie de m’avoir écoutée (lue).</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L’importance de la Romanité en Gaule</a:t>
            </a:r>
            <a:endParaRPr/>
          </a:p>
        </p:txBody>
      </p:sp>
      <p:sp>
        <p:nvSpPr>
          <p:cNvPr id="70" name="Google Shape;70;p1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200"/>
              <a:t>L’importance de la Romanité en Gaule se représente beaucoup par la présence de monuments historiques. </a:t>
            </a:r>
            <a:endParaRPr sz="1200"/>
          </a:p>
          <a:p>
            <a:pPr indent="0" lvl="0" marL="0" rtl="0" algn="l">
              <a:spcBef>
                <a:spcPts val="1600"/>
              </a:spcBef>
              <a:spcAft>
                <a:spcPts val="0"/>
              </a:spcAft>
              <a:buNone/>
            </a:pPr>
            <a:r>
              <a:rPr lang="fr" sz="1200"/>
              <a:t>Nous allons découvrir 5 monuments qui révèlent l’histoire de cette Province :</a:t>
            </a:r>
            <a:endParaRPr sz="1200"/>
          </a:p>
          <a:p>
            <a:pPr indent="-304800" lvl="0" marL="457200" rtl="0" algn="l">
              <a:spcBef>
                <a:spcPts val="1600"/>
              </a:spcBef>
              <a:spcAft>
                <a:spcPts val="0"/>
              </a:spcAft>
              <a:buSzPts val="1200"/>
              <a:buChar char="●"/>
            </a:pPr>
            <a:r>
              <a:rPr lang="fr" sz="1200"/>
              <a:t>un aqueduc </a:t>
            </a:r>
            <a:endParaRPr sz="1200"/>
          </a:p>
          <a:p>
            <a:pPr indent="-304800" lvl="0" marL="457200" rtl="0" algn="l">
              <a:spcBef>
                <a:spcPts val="0"/>
              </a:spcBef>
              <a:spcAft>
                <a:spcPts val="0"/>
              </a:spcAft>
              <a:buSzPts val="1200"/>
              <a:buChar char="●"/>
            </a:pPr>
            <a:r>
              <a:rPr lang="fr" sz="1200"/>
              <a:t>un </a:t>
            </a:r>
            <a:r>
              <a:rPr lang="fr" sz="1200"/>
              <a:t>amphithéâtre</a:t>
            </a:r>
            <a:r>
              <a:rPr lang="fr" sz="1200"/>
              <a:t>                                                                                                          </a:t>
            </a:r>
            <a:endParaRPr sz="1200"/>
          </a:p>
          <a:p>
            <a:pPr indent="-304800" lvl="0" marL="457200" rtl="0" algn="l">
              <a:spcBef>
                <a:spcPts val="0"/>
              </a:spcBef>
              <a:spcAft>
                <a:spcPts val="0"/>
              </a:spcAft>
              <a:buSzPts val="1200"/>
              <a:buChar char="●"/>
            </a:pPr>
            <a:r>
              <a:rPr lang="fr" sz="1200"/>
              <a:t>un arc de triomphe                                                                                                          </a:t>
            </a:r>
            <a:endParaRPr sz="1200"/>
          </a:p>
          <a:p>
            <a:pPr indent="-304800" lvl="0" marL="457200" rtl="0" algn="l">
              <a:spcBef>
                <a:spcPts val="0"/>
              </a:spcBef>
              <a:spcAft>
                <a:spcPts val="0"/>
              </a:spcAft>
              <a:buSzPts val="1200"/>
              <a:buChar char="●"/>
            </a:pPr>
            <a:r>
              <a:rPr lang="fr" sz="1200"/>
              <a:t>un théâtre                                                                                                                         </a:t>
            </a:r>
            <a:endParaRPr sz="1200"/>
          </a:p>
          <a:p>
            <a:pPr indent="-304800" lvl="0" marL="457200" rtl="0" algn="l">
              <a:spcBef>
                <a:spcPts val="0"/>
              </a:spcBef>
              <a:spcAft>
                <a:spcPts val="0"/>
              </a:spcAft>
              <a:buSzPts val="1200"/>
              <a:buChar char="●"/>
            </a:pPr>
            <a:r>
              <a:rPr lang="fr" sz="1200"/>
              <a:t>des thermes                                                                                                                </a:t>
            </a:r>
            <a:endParaRPr sz="1200"/>
          </a:p>
          <a:p>
            <a:pPr indent="0" lvl="0" marL="457200" rtl="0" algn="l">
              <a:spcBef>
                <a:spcPts val="1600"/>
              </a:spcBef>
              <a:spcAft>
                <a:spcPts val="0"/>
              </a:spcAft>
              <a:buNone/>
            </a:pPr>
            <a:r>
              <a:rPr lang="fr" sz="1200"/>
              <a:t> </a:t>
            </a:r>
            <a:r>
              <a:rPr lang="fr"/>
              <a:t>  </a:t>
            </a:r>
            <a:endParaRPr/>
          </a:p>
          <a:p>
            <a:pPr indent="0" lvl="0" marL="0" rtl="0" algn="l">
              <a:spcBef>
                <a:spcPts val="1600"/>
              </a:spcBef>
              <a:spcAft>
                <a:spcPts val="1600"/>
              </a:spcAft>
              <a:buNone/>
            </a:pPr>
            <a:r>
              <a:t/>
            </a:r>
            <a:endParaRPr/>
          </a:p>
        </p:txBody>
      </p:sp>
      <p:pic>
        <p:nvPicPr>
          <p:cNvPr id="71" name="Google Shape;71;p14"/>
          <p:cNvPicPr preferRelativeResize="0"/>
          <p:nvPr/>
        </p:nvPicPr>
        <p:blipFill>
          <a:blip r:embed="rId3">
            <a:alphaModFix/>
          </a:blip>
          <a:stretch>
            <a:fillRect/>
          </a:stretch>
        </p:blipFill>
        <p:spPr>
          <a:xfrm>
            <a:off x="4675450" y="2052350"/>
            <a:ext cx="2763901" cy="2763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82375" y="837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Un Aqueduc</a:t>
            </a:r>
            <a:endParaRPr/>
          </a:p>
        </p:txBody>
      </p:sp>
      <p:sp>
        <p:nvSpPr>
          <p:cNvPr id="77" name="Google Shape;77;p15"/>
          <p:cNvSpPr txBox="1"/>
          <p:nvPr>
            <p:ph idx="1" type="body"/>
          </p:nvPr>
        </p:nvSpPr>
        <p:spPr>
          <a:xfrm>
            <a:off x="311700" y="856575"/>
            <a:ext cx="8740500" cy="39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200"/>
              <a:t>Un aqueduc est un monument, une construction typique de la Rome antique.</a:t>
            </a:r>
            <a:endParaRPr sz="1200"/>
          </a:p>
          <a:p>
            <a:pPr indent="0" lvl="0" marL="0" rtl="0" algn="l">
              <a:spcBef>
                <a:spcPts val="1600"/>
              </a:spcBef>
              <a:spcAft>
                <a:spcPts val="0"/>
              </a:spcAft>
              <a:buNone/>
            </a:pPr>
            <a:r>
              <a:rPr lang="fr" sz="1200"/>
              <a:t>Il sert à amener de l’eau par le moyen de la gravité du lieu où elle se trouve jusqu’a à                                                               une ville par exemple où elle va être utilisée à des fonctions nutritives, ménagères..</a:t>
            </a:r>
            <a:endParaRPr sz="1200"/>
          </a:p>
          <a:p>
            <a:pPr indent="0" lvl="0" marL="0" rtl="0" algn="l">
              <a:spcBef>
                <a:spcPts val="1600"/>
              </a:spcBef>
              <a:spcAft>
                <a:spcPts val="0"/>
              </a:spcAft>
              <a:buNone/>
            </a:pPr>
            <a:r>
              <a:rPr lang="fr" sz="1200"/>
              <a:t>L’aqueduc du Traversan aurait été construit au 1er siècle. Il se trouve en France à Narbonnes (en latin : </a:t>
            </a:r>
            <a:r>
              <a:rPr i="1" lang="fr" sz="1200"/>
              <a:t> Narbo Martius)</a:t>
            </a:r>
            <a:r>
              <a:rPr lang="fr" sz="1200"/>
              <a:t>, c’est un aqueduc </a:t>
            </a:r>
            <a:r>
              <a:rPr lang="fr" sz="1200"/>
              <a:t>souterrain</a:t>
            </a:r>
            <a:r>
              <a:rPr lang="fr" sz="1200"/>
              <a:t>.</a:t>
            </a:r>
            <a:endParaRPr sz="1200"/>
          </a:p>
          <a:p>
            <a:pPr indent="0" lvl="0" marL="0" rtl="0" algn="l">
              <a:spcBef>
                <a:spcPts val="1600"/>
              </a:spcBef>
              <a:spcAft>
                <a:spcPts val="0"/>
              </a:spcAft>
              <a:buNone/>
            </a:pPr>
            <a:r>
              <a:rPr lang="fr" sz="1200"/>
              <a:t>La fouille de l’aqueduc a permis de le découvrir sur une longueur de 221,50m , mais cet ouvrage serait apparement bien plus important. L’aqueduc est construit dans une tranchée au profil en U (1,50m de large et 1,90 à 2,50m de profondeur) et deux puissants murs de 50cm d’épaisseurs chacuns sont bâtis contre les parois de la tranchée. </a:t>
            </a:r>
            <a:endParaRPr sz="1200"/>
          </a:p>
          <a:p>
            <a:pPr indent="0" lvl="0" marL="0" rtl="0" algn="l">
              <a:spcBef>
                <a:spcPts val="1600"/>
              </a:spcBef>
              <a:spcAft>
                <a:spcPts val="0"/>
              </a:spcAft>
              <a:buNone/>
            </a:pPr>
            <a:r>
              <a:rPr lang="fr" sz="1200"/>
              <a:t>L’aqueduc a été construit avec du mortier de chaux, du moellon et des dalles de grès.</a:t>
            </a:r>
            <a:endParaRPr sz="1200"/>
          </a:p>
          <a:p>
            <a:pPr indent="0" lvl="0" marL="0" rtl="0" algn="l">
              <a:spcBef>
                <a:spcPts val="1600"/>
              </a:spcBef>
              <a:spcAft>
                <a:spcPts val="1600"/>
              </a:spcAft>
              <a:buNone/>
            </a:pPr>
            <a:r>
              <a:rPr lang="fr" sz="1200"/>
              <a:t>Il semblerait que cet aqueduc aurait été construit par un puissant personnage ou une communauté aussi bien organisée que riche.</a:t>
            </a:r>
            <a:endParaRPr sz="1200"/>
          </a:p>
        </p:txBody>
      </p:sp>
      <p:pic>
        <p:nvPicPr>
          <p:cNvPr id="78" name="Google Shape;78;p15"/>
          <p:cNvPicPr preferRelativeResize="0"/>
          <p:nvPr/>
        </p:nvPicPr>
        <p:blipFill>
          <a:blip r:embed="rId3">
            <a:alphaModFix/>
          </a:blip>
          <a:stretch>
            <a:fillRect/>
          </a:stretch>
        </p:blipFill>
        <p:spPr>
          <a:xfrm>
            <a:off x="6524613" y="0"/>
            <a:ext cx="2619375" cy="1743075"/>
          </a:xfrm>
          <a:prstGeom prst="rect">
            <a:avLst/>
          </a:prstGeom>
          <a:noFill/>
          <a:ln>
            <a:noFill/>
          </a:ln>
        </p:spPr>
      </p:pic>
      <p:sp>
        <p:nvSpPr>
          <p:cNvPr id="79" name="Google Shape;79;p15"/>
          <p:cNvSpPr txBox="1"/>
          <p:nvPr/>
        </p:nvSpPr>
        <p:spPr>
          <a:xfrm>
            <a:off x="4397650" y="134275"/>
            <a:ext cx="2777100" cy="4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3850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Un Amphithéâtre</a:t>
            </a:r>
            <a:endParaRPr/>
          </a:p>
        </p:txBody>
      </p:sp>
      <p:sp>
        <p:nvSpPr>
          <p:cNvPr id="85" name="Google Shape;85;p16"/>
          <p:cNvSpPr txBox="1"/>
          <p:nvPr>
            <p:ph idx="1" type="body"/>
          </p:nvPr>
        </p:nvSpPr>
        <p:spPr>
          <a:xfrm>
            <a:off x="311700" y="654475"/>
            <a:ext cx="8736300" cy="39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rPr lang="fr" sz="1200"/>
              <a:t>Un Amphithéâtre avait comme rôle d’accueillir un grand nombre de spectateur autour de représentations sanglantes et violentes.</a:t>
            </a:r>
            <a:endParaRPr sz="1200"/>
          </a:p>
          <a:p>
            <a:pPr indent="0" lvl="0" marL="0" rtl="0" algn="l">
              <a:spcBef>
                <a:spcPts val="1600"/>
              </a:spcBef>
              <a:spcAft>
                <a:spcPts val="0"/>
              </a:spcAft>
              <a:buNone/>
            </a:pPr>
            <a:r>
              <a:rPr lang="fr" sz="1200"/>
              <a:t>L’Amphithéâtre de Saintes (en latin : </a:t>
            </a:r>
            <a:r>
              <a:rPr i="1" lang="fr" sz="1200"/>
              <a:t>Santones</a:t>
            </a:r>
            <a:r>
              <a:rPr lang="fr" sz="1200"/>
              <a:t>)</a:t>
            </a:r>
            <a:r>
              <a:rPr lang="fr" sz="1200"/>
              <a:t> plus communément appelé “arènes de Saintes” était connu pour ses combats parfois mortels de gladiateurs, mais aussi pour les “chasses” et les combats d’hommes contre des animaux sauvages. L’expression </a:t>
            </a:r>
            <a:r>
              <a:rPr i="1" lang="fr" sz="1200"/>
              <a:t>“panem et circenses”</a:t>
            </a:r>
            <a:r>
              <a:rPr lang="fr" sz="1200"/>
              <a:t> est issue de ces monuments, et signifie : du pain et des jeux (selon l’expression du Juvenal). Ces “jeux”, </a:t>
            </a:r>
            <a:r>
              <a:rPr lang="fr" sz="1200"/>
              <a:t>permettaient de fournir aux peuples de la distraction et de la nourriture. </a:t>
            </a:r>
            <a:endParaRPr sz="1200"/>
          </a:p>
          <a:p>
            <a:pPr indent="0" lvl="0" marL="0" rtl="0" algn="l">
              <a:spcBef>
                <a:spcPts val="1600"/>
              </a:spcBef>
              <a:spcAft>
                <a:spcPts val="0"/>
              </a:spcAft>
              <a:buNone/>
            </a:pPr>
            <a:r>
              <a:rPr lang="fr" sz="1200"/>
              <a:t>Il semblerait que cet amphithéâtre ai débuté sa construction dès le règne de l’empereur Tiber (14-37 de notre ère) et qu’il s’est achevé sous le règne de Claude (41-54 de notre ère) Il serait le plus grand et le plus ancien édifice de spectacle antique de l'ouest de la Gaule et l'un des mieux conservés de France.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86" name="Google Shape;86;p16"/>
          <p:cNvSpPr txBox="1"/>
          <p:nvPr/>
        </p:nvSpPr>
        <p:spPr>
          <a:xfrm>
            <a:off x="6876500" y="4445600"/>
            <a:ext cx="2637900" cy="57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Un Amphithéâtre (suite)</a:t>
            </a:r>
            <a:endParaRPr/>
          </a:p>
        </p:txBody>
      </p:sp>
      <p:sp>
        <p:nvSpPr>
          <p:cNvPr id="92" name="Google Shape;92;p1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fr" sz="1200"/>
              <a:t>L’arena</a:t>
            </a:r>
            <a:r>
              <a:rPr lang="fr" sz="1200"/>
              <a:t> mesurait 66,50m de long pour 39m de large et avec des murs de 2m de hauteur. Les Romains ont principalement utilisé les mélanges de mortier, de chaux et de cailloux afin de la construire. Sa construction fut facilitée car cet édifice utilise les formes naturelles du Vallon dans lequel il a été construit. </a:t>
            </a:r>
            <a:endParaRPr sz="1200"/>
          </a:p>
          <a:p>
            <a:pPr indent="0" lvl="0" marL="0" rtl="0" algn="l">
              <a:spcBef>
                <a:spcPts val="1600"/>
              </a:spcBef>
              <a:spcAft>
                <a:spcPts val="1600"/>
              </a:spcAft>
              <a:buNone/>
            </a:pPr>
            <a:r>
              <a:t/>
            </a:r>
            <a:endParaRPr/>
          </a:p>
        </p:txBody>
      </p:sp>
      <p:pic>
        <p:nvPicPr>
          <p:cNvPr id="93" name="Google Shape;93;p17"/>
          <p:cNvPicPr preferRelativeResize="0"/>
          <p:nvPr/>
        </p:nvPicPr>
        <p:blipFill>
          <a:blip r:embed="rId3">
            <a:alphaModFix/>
          </a:blip>
          <a:stretch>
            <a:fillRect/>
          </a:stretch>
        </p:blipFill>
        <p:spPr>
          <a:xfrm>
            <a:off x="311691" y="2255075"/>
            <a:ext cx="3112174" cy="2286951"/>
          </a:xfrm>
          <a:prstGeom prst="rect">
            <a:avLst/>
          </a:prstGeom>
          <a:noFill/>
          <a:ln>
            <a:noFill/>
          </a:ln>
        </p:spPr>
      </p:pic>
      <p:pic>
        <p:nvPicPr>
          <p:cNvPr id="94" name="Google Shape;94;p17"/>
          <p:cNvPicPr preferRelativeResize="0"/>
          <p:nvPr/>
        </p:nvPicPr>
        <p:blipFill>
          <a:blip r:embed="rId4">
            <a:alphaModFix/>
          </a:blip>
          <a:stretch>
            <a:fillRect/>
          </a:stretch>
        </p:blipFill>
        <p:spPr>
          <a:xfrm>
            <a:off x="3423875" y="2255075"/>
            <a:ext cx="5623662" cy="2286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1071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Un Arc de Triomphe</a:t>
            </a:r>
            <a:endParaRPr/>
          </a:p>
        </p:txBody>
      </p:sp>
      <p:sp>
        <p:nvSpPr>
          <p:cNvPr id="100" name="Google Shape;100;p18"/>
          <p:cNvSpPr txBox="1"/>
          <p:nvPr>
            <p:ph idx="1" type="body"/>
          </p:nvPr>
        </p:nvSpPr>
        <p:spPr>
          <a:xfrm>
            <a:off x="311700" y="812350"/>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200"/>
              <a:t>Un arc de Triomphe est monument représentant les victoires militaires de son commanditaire. </a:t>
            </a:r>
            <a:endParaRPr sz="1200"/>
          </a:p>
          <a:p>
            <a:pPr indent="0" lvl="0" marL="0" rtl="0" algn="l">
              <a:spcBef>
                <a:spcPts val="1600"/>
              </a:spcBef>
              <a:spcAft>
                <a:spcPts val="0"/>
              </a:spcAft>
              <a:buNone/>
            </a:pPr>
            <a:r>
              <a:rPr lang="fr" sz="1200"/>
              <a:t>La Porte Noire est un arc de Triomphe </a:t>
            </a:r>
            <a:r>
              <a:rPr lang="fr" sz="1200"/>
              <a:t>édifié sous l’Empereur romain Marc Aurèle au 2eme siècle (entre 171 et 175). Ce monument se trouve à Besançon (en latin : </a:t>
            </a:r>
            <a:r>
              <a:rPr i="1" lang="fr" sz="1200"/>
              <a:t>Vesontio</a:t>
            </a:r>
            <a:r>
              <a:rPr lang="fr" sz="1200"/>
              <a:t>). Avec le temps, il s’est enterré d’environ 1m en dessous du niveau de la mer mais mesure néanmoins 16,56 mètres de hauteur avec une hauteur sous baie de plus de 11 mètres.</a:t>
            </a:r>
            <a:endParaRPr sz="1200"/>
          </a:p>
          <a:p>
            <a:pPr indent="0" lvl="0" marL="0" rtl="0" algn="l">
              <a:spcBef>
                <a:spcPts val="1600"/>
              </a:spcBef>
              <a:spcAft>
                <a:spcPts val="0"/>
              </a:spcAft>
              <a:buNone/>
            </a:pPr>
            <a:r>
              <a:rPr lang="fr" sz="1200"/>
              <a:t>Cet arc de Triomphe est construit en pierre de Vergenne, une pierre de taille provenant de Haute-Saône.</a:t>
            </a:r>
            <a:endParaRPr sz="1200"/>
          </a:p>
          <a:p>
            <a:pPr indent="0" lvl="0" marL="0" rtl="0" algn="l">
              <a:spcBef>
                <a:spcPts val="1600"/>
              </a:spcBef>
              <a:spcAft>
                <a:spcPts val="0"/>
              </a:spcAft>
              <a:buNone/>
            </a:pPr>
            <a:r>
              <a:rPr lang="fr" sz="1200"/>
              <a:t>Ce monument est particulièrement bien décoré. On retrouve des gravures très fines dans la pierre de Vergenne sur le thème de la mythologie romaine mais leur protection est difficile à cause de la pollution et du temps qui dégradent la pierre.</a:t>
            </a:r>
            <a:endParaRPr sz="1200"/>
          </a:p>
          <a:p>
            <a:pPr indent="0" lvl="0" marL="0" rtl="0" algn="l">
              <a:spcBef>
                <a:spcPts val="1600"/>
              </a:spcBef>
              <a:spcAft>
                <a:spcPts val="1600"/>
              </a:spcAft>
              <a:buNone/>
            </a:pPr>
            <a:r>
              <a:t/>
            </a:r>
            <a:endParaRPr sz="1200"/>
          </a:p>
        </p:txBody>
      </p:sp>
      <p:sp>
        <p:nvSpPr>
          <p:cNvPr id="101" name="Google Shape;101;p18"/>
          <p:cNvSpPr txBox="1"/>
          <p:nvPr/>
        </p:nvSpPr>
        <p:spPr>
          <a:xfrm>
            <a:off x="7056050" y="4368225"/>
            <a:ext cx="4353000" cy="7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Open Sans"/>
              <a:ea typeface="Open Sans"/>
              <a:cs typeface="Open Sans"/>
              <a:sym typeface="Open Sans"/>
            </a:endParaRPr>
          </a:p>
        </p:txBody>
      </p:sp>
      <p:pic>
        <p:nvPicPr>
          <p:cNvPr id="102" name="Google Shape;102;p18"/>
          <p:cNvPicPr preferRelativeResize="0"/>
          <p:nvPr/>
        </p:nvPicPr>
        <p:blipFill>
          <a:blip r:embed="rId3">
            <a:alphaModFix/>
          </a:blip>
          <a:stretch>
            <a:fillRect/>
          </a:stretch>
        </p:blipFill>
        <p:spPr>
          <a:xfrm>
            <a:off x="1066474" y="3090275"/>
            <a:ext cx="2940725" cy="1962250"/>
          </a:xfrm>
          <a:prstGeom prst="rect">
            <a:avLst/>
          </a:prstGeom>
          <a:noFill/>
          <a:ln>
            <a:noFill/>
          </a:ln>
        </p:spPr>
      </p:pic>
      <p:pic>
        <p:nvPicPr>
          <p:cNvPr id="103" name="Google Shape;103;p18"/>
          <p:cNvPicPr preferRelativeResize="0"/>
          <p:nvPr/>
        </p:nvPicPr>
        <p:blipFill>
          <a:blip r:embed="rId4">
            <a:alphaModFix/>
          </a:blip>
          <a:stretch>
            <a:fillRect/>
          </a:stretch>
        </p:blipFill>
        <p:spPr>
          <a:xfrm>
            <a:off x="4043675" y="3090276"/>
            <a:ext cx="2616333" cy="1962250"/>
          </a:xfrm>
          <a:prstGeom prst="rect">
            <a:avLst/>
          </a:prstGeom>
          <a:noFill/>
          <a:ln>
            <a:noFill/>
          </a:ln>
        </p:spPr>
      </p:pic>
      <p:pic>
        <p:nvPicPr>
          <p:cNvPr id="104" name="Google Shape;104;p18"/>
          <p:cNvPicPr preferRelativeResize="0"/>
          <p:nvPr/>
        </p:nvPicPr>
        <p:blipFill>
          <a:blip r:embed="rId5">
            <a:alphaModFix/>
          </a:blip>
          <a:stretch>
            <a:fillRect/>
          </a:stretch>
        </p:blipFill>
        <p:spPr>
          <a:xfrm>
            <a:off x="6696475" y="3090275"/>
            <a:ext cx="1962250" cy="1962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817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Un Théâtre</a:t>
            </a:r>
            <a:endParaRPr/>
          </a:p>
        </p:txBody>
      </p:sp>
      <p:sp>
        <p:nvSpPr>
          <p:cNvPr id="110" name="Google Shape;110;p19"/>
          <p:cNvSpPr txBox="1"/>
          <p:nvPr>
            <p:ph idx="1" type="body"/>
          </p:nvPr>
        </p:nvSpPr>
        <p:spPr>
          <a:xfrm>
            <a:off x="311700" y="737750"/>
            <a:ext cx="8785200" cy="409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rPr lang="fr" sz="1200"/>
              <a:t>Un Théâtre avait pour fonction d’accueillir les “artistes” de l’époque, afin que la population puisse observer des spectacles de danse, de musique ou bien même des concours d’éloquence.</a:t>
            </a:r>
            <a:endParaRPr sz="1200"/>
          </a:p>
          <a:p>
            <a:pPr indent="0" lvl="0" marL="0" rtl="0" algn="l">
              <a:spcBef>
                <a:spcPts val="1600"/>
              </a:spcBef>
              <a:spcAft>
                <a:spcPts val="0"/>
              </a:spcAft>
              <a:buNone/>
            </a:pPr>
            <a:r>
              <a:rPr lang="fr" sz="1200"/>
              <a:t>Ici, nous allons voir celui de Lyon (en latin : </a:t>
            </a:r>
            <a:r>
              <a:rPr i="1" lang="fr" sz="1200"/>
              <a:t>Lugdunum</a:t>
            </a:r>
            <a:r>
              <a:rPr lang="fr" sz="1200"/>
              <a:t>), le théâtre antique de Fourvière. On ne peut préciser sa date de construction, mais selon les archéologues, Auguste aurait ordonné sa construction. </a:t>
            </a:r>
            <a:endParaRPr sz="1200"/>
          </a:p>
          <a:p>
            <a:pPr indent="0" lvl="0" marL="0" rtl="0" algn="l">
              <a:spcBef>
                <a:spcPts val="1600"/>
              </a:spcBef>
              <a:spcAft>
                <a:spcPts val="0"/>
              </a:spcAft>
              <a:buNone/>
            </a:pPr>
            <a:r>
              <a:rPr lang="fr" sz="1200"/>
              <a:t>Ce théâtre fut construit avec les matériaux se trouvant à proximités soit avec des amas de boue, des galets roulés, des graviers, des blocs de gneiss et de granite, du mortier, du calcaire, des pierres de revêtements ainsi que des pierres de couleurs et du marbre. </a:t>
            </a:r>
            <a:endParaRPr sz="1200"/>
          </a:p>
          <a:p>
            <a:pPr indent="0" lvl="0" marL="0" rtl="0" algn="l">
              <a:spcBef>
                <a:spcPts val="1600"/>
              </a:spcBef>
              <a:spcAft>
                <a:spcPts val="1600"/>
              </a:spcAft>
              <a:buNone/>
            </a:pPr>
            <a:r>
              <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Un Théâtre (suite)</a:t>
            </a:r>
            <a:endParaRPr/>
          </a:p>
        </p:txBody>
      </p:sp>
      <p:sp>
        <p:nvSpPr>
          <p:cNvPr id="116" name="Google Shape;116;p2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200"/>
              <a:t>Le diamètre de la totalité des gradins était de 108,50m, et comprenait trois niveaux. Ce monument classé historique pouvait accueillir 10 000 spectateurs. Face à la scène, l’estrade en demi-cercle de l’orchestre mesurait 25,50m de diamètre. La scène, elle, mesurait 48m de largeur et 10m de profondeur sur une hauteur de 1,20m.</a:t>
            </a:r>
            <a:endParaRPr sz="1200"/>
          </a:p>
          <a:p>
            <a:pPr indent="0" lvl="0" marL="0" rtl="0" algn="l">
              <a:spcBef>
                <a:spcPts val="1600"/>
              </a:spcBef>
              <a:spcAft>
                <a:spcPts val="1600"/>
              </a:spcAft>
              <a:buNone/>
            </a:pPr>
            <a:r>
              <a:t/>
            </a:r>
            <a:endParaRPr/>
          </a:p>
        </p:txBody>
      </p:sp>
      <p:pic>
        <p:nvPicPr>
          <p:cNvPr id="117" name="Google Shape;117;p20"/>
          <p:cNvPicPr preferRelativeResize="0"/>
          <p:nvPr/>
        </p:nvPicPr>
        <p:blipFill>
          <a:blip r:embed="rId3">
            <a:alphaModFix/>
          </a:blip>
          <a:stretch>
            <a:fillRect/>
          </a:stretch>
        </p:blipFill>
        <p:spPr>
          <a:xfrm>
            <a:off x="862730" y="2262050"/>
            <a:ext cx="3813225" cy="2533350"/>
          </a:xfrm>
          <a:prstGeom prst="rect">
            <a:avLst/>
          </a:prstGeom>
          <a:noFill/>
          <a:ln>
            <a:noFill/>
          </a:ln>
        </p:spPr>
      </p:pic>
      <p:pic>
        <p:nvPicPr>
          <p:cNvPr id="118" name="Google Shape;118;p20"/>
          <p:cNvPicPr preferRelativeResize="0"/>
          <p:nvPr/>
        </p:nvPicPr>
        <p:blipFill>
          <a:blip r:embed="rId4">
            <a:alphaModFix/>
          </a:blip>
          <a:stretch>
            <a:fillRect/>
          </a:stretch>
        </p:blipFill>
        <p:spPr>
          <a:xfrm>
            <a:off x="5021692" y="2220300"/>
            <a:ext cx="2980558" cy="26168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4841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Des Thermes</a:t>
            </a:r>
            <a:endParaRPr/>
          </a:p>
        </p:txBody>
      </p:sp>
      <p:sp>
        <p:nvSpPr>
          <p:cNvPr id="124" name="Google Shape;124;p21"/>
          <p:cNvSpPr txBox="1"/>
          <p:nvPr>
            <p:ph idx="1" type="body"/>
          </p:nvPr>
        </p:nvSpPr>
        <p:spPr>
          <a:xfrm>
            <a:off x="311700" y="689075"/>
            <a:ext cx="8832300" cy="401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rPr lang="fr" sz="1200"/>
              <a:t>Les Thermes sont des établissement balnéaires gallo-romains publics. Les romains y allaient afin de se laver mais aussi pour s’y couper les cheveux, lire ou bien même bavarder, car beaucoup se retrouvaient là-bas pour des moments “</a:t>
            </a:r>
            <a:r>
              <a:rPr lang="fr" sz="1200"/>
              <a:t>conviviaux</a:t>
            </a:r>
            <a:r>
              <a:rPr lang="fr" sz="1200"/>
              <a:t>”.</a:t>
            </a:r>
            <a:endParaRPr sz="1200"/>
          </a:p>
          <a:p>
            <a:pPr indent="0" lvl="0" marL="0" rtl="0" algn="l">
              <a:spcBef>
                <a:spcPts val="1600"/>
              </a:spcBef>
              <a:spcAft>
                <a:spcPts val="0"/>
              </a:spcAft>
              <a:buNone/>
            </a:pPr>
            <a:r>
              <a:rPr lang="fr" sz="1200"/>
              <a:t>Les thermes de Cluny, qui sont les thermes du nord de Lutèce, qui se trouvaient à Paris (en latin : </a:t>
            </a:r>
            <a:r>
              <a:rPr i="1" lang="fr" sz="1200"/>
              <a:t>Parisii</a:t>
            </a:r>
            <a:r>
              <a:rPr lang="fr" sz="1200"/>
              <a:t>) sont les plus grandes de la ville Gallo-romaine : elles avaient une superficie d’environ 6 000 mètres-carrés.  Elles </a:t>
            </a:r>
            <a:r>
              <a:rPr lang="fr" sz="1200"/>
              <a:t>s'étendaient</a:t>
            </a:r>
            <a:r>
              <a:rPr lang="fr" sz="1200"/>
              <a:t> de l’actuel Boulevard Saint-Michel au Boulevard Saint-Germain et même jusqu’à la rue Cluny (d’où leur nom aujourd’hui).</a:t>
            </a:r>
            <a:endParaRPr sz="1200"/>
          </a:p>
          <a:p>
            <a:pPr indent="0" lvl="0" marL="0" rtl="0" algn="l">
              <a:spcBef>
                <a:spcPts val="1600"/>
              </a:spcBef>
              <a:spcAft>
                <a:spcPts val="0"/>
              </a:spcAft>
              <a:buNone/>
            </a:pPr>
            <a:r>
              <a:rPr lang="fr" sz="1200"/>
              <a:t>La date reste incertaine, mais il semblerait que les thermes aient été construites au tournant du 1er et du 2ème siècle. Je n’ai pas trouvé le commanditaire d’origine de ce monument, mais je sais que le roi Childebert 1er y a résider avec sa famille après l’invasion de Paris par les francs et les Alamans, soit bien plus tard, ce qui indique une reconstruction et une fabrication très résistante au temps.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rPr lang="fr" sz="1200"/>
              <a:t>                          </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